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4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133" r:id="rId15"/>
    <p:sldId id="1160" r:id="rId16"/>
    <p:sldId id="1065" r:id="rId17"/>
    <p:sldId id="1066" r:id="rId18"/>
    <p:sldId id="1053" r:id="rId19"/>
    <p:sldId id="407" r:id="rId20"/>
    <p:sldId id="412" r:id="rId21"/>
    <p:sldId id="1161" r:id="rId22"/>
    <p:sldId id="1068" r:id="rId23"/>
    <p:sldId id="1049" r:id="rId24"/>
    <p:sldId id="284" r:id="rId25"/>
    <p:sldId id="285" r:id="rId26"/>
    <p:sldId id="287" r:id="rId27"/>
    <p:sldId id="288" r:id="rId28"/>
    <p:sldId id="286" r:id="rId29"/>
    <p:sldId id="294" r:id="rId30"/>
    <p:sldId id="290" r:id="rId31"/>
    <p:sldId id="291" r:id="rId32"/>
    <p:sldId id="954" r:id="rId33"/>
    <p:sldId id="1162" r:id="rId34"/>
    <p:sldId id="1071" r:id="rId35"/>
    <p:sldId id="1164" r:id="rId36"/>
    <p:sldId id="1073" r:id="rId37"/>
    <p:sldId id="427" r:id="rId38"/>
    <p:sldId id="1055" r:id="rId39"/>
    <p:sldId id="432" r:id="rId40"/>
    <p:sldId id="431" r:id="rId41"/>
    <p:sldId id="1077" r:id="rId42"/>
    <p:sldId id="1165" r:id="rId43"/>
    <p:sldId id="1078" r:id="rId44"/>
    <p:sldId id="1079" r:id="rId45"/>
    <p:sldId id="435" r:id="rId46"/>
    <p:sldId id="437" r:id="rId47"/>
    <p:sldId id="1084" r:id="rId48"/>
    <p:sldId id="1001" r:id="rId49"/>
    <p:sldId id="1086" r:id="rId50"/>
    <p:sldId id="1166" r:id="rId51"/>
    <p:sldId id="1091" r:id="rId52"/>
    <p:sldId id="418" r:id="rId53"/>
    <p:sldId id="973" r:id="rId54"/>
    <p:sldId id="1008" r:id="rId55"/>
    <p:sldId id="1009" r:id="rId56"/>
    <p:sldId id="1170" r:id="rId57"/>
    <p:sldId id="1056" r:id="rId58"/>
    <p:sldId id="1093" r:id="rId59"/>
    <p:sldId id="1171" r:id="rId60"/>
    <p:sldId id="1094" r:id="rId6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0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1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11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1.png"/><Relationship Id="rId10" Type="http://schemas.openxmlformats.org/officeDocument/2006/relationships/image" Target="NULL"/><Relationship Id="rId4" Type="http://schemas.openxmlformats.org/officeDocument/2006/relationships/image" Target="../media/image49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20</a:t>
              </a:r>
            </a:p>
            <a:p>
              <a:pPr algn="ctr"/>
              <a:r>
                <a:rPr lang="en-US" dirty="0"/>
                <a:t>Monte Carlo Methods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CA27B21-E0BA-F818-34F5-168D0384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6" y="737911"/>
            <a:ext cx="4743926" cy="538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B2F06-565A-18F5-2DB5-BC381D8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51" y="1737381"/>
            <a:ext cx="2478373" cy="32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914" y="372368"/>
            <a:ext cx="374004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046" y="2633950"/>
            <a:ext cx="202560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4337" y="3097897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4338" y="2757092"/>
            <a:ext cx="64709" cy="449910"/>
          </a:xfrm>
          <a:prstGeom prst="bentConnector3">
            <a:avLst>
              <a:gd name="adj1" fmla="val 4532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779061" y="208411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386422" y="2231220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912089" y="3096330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682211" y="350656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879247" y="3883391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79247" y="4158345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125815" y="4595132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821787" y="4800292"/>
            <a:ext cx="716048" cy="369332"/>
            <a:chOff x="2157212" y="5362498"/>
            <a:chExt cx="716048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489802" y="53624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64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26363" y="5535936"/>
            <a:ext cx="787153" cy="369332"/>
            <a:chOff x="2157212" y="5356391"/>
            <a:chExt cx="7871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5609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9681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65768" y="584104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/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92155" y="2802165"/>
            <a:ext cx="1236842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1369-0EA0-2EE6-0FB5-4AE4E8EB5D96}"/>
              </a:ext>
            </a:extLst>
          </p:cNvPr>
          <p:cNvSpPr txBox="1"/>
          <p:nvPr/>
        </p:nvSpPr>
        <p:spPr>
          <a:xfrm>
            <a:off x="3179218" y="2385712"/>
            <a:ext cx="128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102,400</a:t>
            </a:r>
          </a:p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total dots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6962E-9A81-DACE-CDD7-57C085AB9548}"/>
              </a:ext>
            </a:extLst>
          </p:cNvPr>
          <p:cNvSpPr txBox="1"/>
          <p:nvPr/>
        </p:nvSpPr>
        <p:spPr>
          <a:xfrm>
            <a:off x="2740791" y="2018697"/>
            <a:ext cx="16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320 dots per side</a:t>
            </a:r>
          </a:p>
        </p:txBody>
      </p:sp>
    </p:spTree>
    <p:extLst>
      <p:ext uri="{BB962C8B-B14F-4D97-AF65-F5344CB8AC3E}">
        <p14:creationId xmlns:p14="http://schemas.microsoft.com/office/powerpoint/2010/main" val="41032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3" grpId="0"/>
      <p:bldP spid="14" grpId="0" animBg="1"/>
      <p:bldP spid="15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6AE4E-BAE5-3D13-AC87-3DBF9286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8" y="474709"/>
            <a:ext cx="5161553" cy="469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568092" y="40874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4961116" y="778076"/>
            <a:ext cx="792246" cy="369332"/>
            <a:chOff x="4704120" y="2343480"/>
            <a:chExt cx="792246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28146"/>
              <a:ext cx="441665" cy="13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112908" y="2343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404863" y="1056844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719660" y="130487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719660" y="1874997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914679" y="2432879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4679" y="3072226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73154" y="372303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79980" y="448016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82805" y="4810935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54ACC778-5586-F4C5-7FC1-C03C7D96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828" y="372368"/>
            <a:ext cx="321713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mc_circle_prng.ipynb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2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</a:t>
            </a:r>
            <a:r>
              <a:rPr lang="en-US" sz="3200" err="1">
                <a:latin typeface="+mn-lt"/>
              </a:rPr>
              <a:t>Halton</a:t>
            </a:r>
            <a:r>
              <a:rPr lang="en-US" sz="3200">
                <a:latin typeface="+mn-lt"/>
              </a:rPr>
              <a:t>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87E1-35FC-8F0D-A5E3-B8A4B9B3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83" y="1748970"/>
            <a:ext cx="2566537" cy="3370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8EFCC9-9AC2-434C-8E23-CC887C51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3" y="483799"/>
            <a:ext cx="4885714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 err="1">
                <a:latin typeface="+mn-lt"/>
              </a:rPr>
              <a:t>mc_circle_qrng.ipynb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5628" y="2660459"/>
            <a:ext cx="2096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40184" y="3364763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40184" y="2783600"/>
            <a:ext cx="55444" cy="690267"/>
          </a:xfrm>
          <a:prstGeom prst="bentConnector3">
            <a:avLst>
              <a:gd name="adj1" fmla="val 8232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7153" y="38290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138095" y="1177383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607768" y="2660459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4188410" y="3062582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954355" y="3458878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49251" y="384887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0810" y="433306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63552" y="508198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73293" y="2098623"/>
            <a:ext cx="1315664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 powered Monte Carlo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area under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a random sampling technique powered by the Halton QRNG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28E86A-AE98-231E-0A93-47425008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4" y="477248"/>
            <a:ext cx="4868027" cy="5890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A9C85-7D57-B6D3-D951-BDCF0B62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26" y="1727280"/>
            <a:ext cx="2446803" cy="3197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850" y="374146"/>
            <a:ext cx="3525944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92507" y="2594220"/>
            <a:ext cx="205208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31048" y="4093429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131049" y="2717362"/>
            <a:ext cx="61459" cy="1485172"/>
          </a:xfrm>
          <a:prstGeom prst="bentConnector3">
            <a:avLst>
              <a:gd name="adj1" fmla="val 6792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5354" y="114040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077394" y="1434786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916897" y="2488756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2650658" y="3560053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3068640" y="3833202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3122428" y="444780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536870" y="4748075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3415227" y="537590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2806164" y="609224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/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CE549AD-1FF3-41E4-BAC6-71FA69D5E1BF}"/>
              </a:ext>
            </a:extLst>
          </p:cNvPr>
          <p:cNvSpPr txBox="1"/>
          <p:nvPr/>
        </p:nvSpPr>
        <p:spPr>
          <a:xfrm>
            <a:off x="2757045" y="1733881"/>
            <a:ext cx="199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up to the third dimension…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/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𝑐𝑢𝑏𝑒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blipFill>
                <a:blip r:embed="rId5"/>
                <a:stretch>
                  <a:fillRect l="-1493" r="-1493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5" grpId="0" animBg="1"/>
      <p:bldP spid="66" grpId="0"/>
      <p:bldP spid="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0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805987" y="5656730"/>
            <a:ext cx="261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QRNG was </a:t>
            </a:r>
            <a:r>
              <a:rPr lang="en-US" b="1" dirty="0">
                <a:solidFill>
                  <a:srgbClr val="FF0000"/>
                </a:solidFill>
              </a:rPr>
              <a:t>1,664%</a:t>
            </a:r>
            <a:r>
              <a:rPr lang="en-US" dirty="0"/>
              <a:t> more accurate than the PRNG</a:t>
            </a:r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BE9764-17B3-8CA8-73B1-CF295A24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01" y="1890864"/>
            <a:ext cx="4854126" cy="47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342DF0-7AAF-4A1D-99FC-524FF2DCF25A}"/>
              </a:ext>
            </a:extLst>
          </p:cNvPr>
          <p:cNvGrpSpPr/>
          <p:nvPr/>
        </p:nvGrpSpPr>
        <p:grpSpPr>
          <a:xfrm>
            <a:off x="4329107" y="199355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60189F-97F2-4C87-A987-BCDAEC6FB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A43F7-7F27-4C0C-83F4-158CF8D3FC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40BB75-3027-4799-9254-5BBB5A3609F6}"/>
              </a:ext>
            </a:extLst>
          </p:cNvPr>
          <p:cNvGrpSpPr/>
          <p:nvPr/>
        </p:nvGrpSpPr>
        <p:grpSpPr>
          <a:xfrm>
            <a:off x="6967923" y="235642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B85B6C-E6B9-4F3A-937C-0F3E359B7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25259F-D3B3-4CA4-A8E3-473AE6803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BDF64-5C36-465B-8D47-828B96C788D0}"/>
              </a:ext>
            </a:extLst>
          </p:cNvPr>
          <p:cNvGrpSpPr/>
          <p:nvPr/>
        </p:nvGrpSpPr>
        <p:grpSpPr>
          <a:xfrm>
            <a:off x="4215982" y="2718260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31DCE6-6432-4A00-996E-6134C879A3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6E8839-4372-40AE-9760-6D01F5D51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12ED83-4F8C-41D3-A2CD-5EB29C0C14A9}"/>
              </a:ext>
            </a:extLst>
          </p:cNvPr>
          <p:cNvGrpSpPr/>
          <p:nvPr/>
        </p:nvGrpSpPr>
        <p:grpSpPr>
          <a:xfrm>
            <a:off x="6593313" y="3636006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84A7B-EF6A-4423-A270-6E962C7AAA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FFA919-2C03-4C6E-B56B-369176DB6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5742D-7985-4CA8-8614-5765F00970EC}"/>
              </a:ext>
            </a:extLst>
          </p:cNvPr>
          <p:cNvGrpSpPr/>
          <p:nvPr/>
        </p:nvGrpSpPr>
        <p:grpSpPr>
          <a:xfrm>
            <a:off x="4915751" y="398285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37BDE5-7530-4466-A01F-BF524A7183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BD1735-F115-493F-B37D-241F939E61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CFD773-A389-57A6-341F-8E6EE8982D8F}"/>
              </a:ext>
            </a:extLst>
          </p:cNvPr>
          <p:cNvGrpSpPr/>
          <p:nvPr/>
        </p:nvGrpSpPr>
        <p:grpSpPr>
          <a:xfrm>
            <a:off x="5970096" y="48699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AE32D6-0A24-CF58-05CC-B820DFFCC3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88A4C7-5714-6556-6D60-7A1530496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375E2-BCA5-1A29-026C-C5E598A99535}"/>
              </a:ext>
            </a:extLst>
          </p:cNvPr>
          <p:cNvGrpSpPr/>
          <p:nvPr/>
        </p:nvGrpSpPr>
        <p:grpSpPr>
          <a:xfrm>
            <a:off x="6465947" y="5727877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FB99A4-6BF1-9B3C-E4C4-A0B94BBD4B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B36BFE-3223-008B-7A40-ADCA91DA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DDBAD-E68E-0663-B853-7B082B326A1C}"/>
              </a:ext>
            </a:extLst>
          </p:cNvPr>
          <p:cNvGrpSpPr/>
          <p:nvPr/>
        </p:nvGrpSpPr>
        <p:grpSpPr>
          <a:xfrm>
            <a:off x="6965052" y="434192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44DB95-58FA-A8FD-DD29-4279F41727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A70A24F-97A2-1D8A-E843-43174298A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59C65C-B3B0-14FC-CE65-6F5A7CD9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8" y="2218427"/>
            <a:ext cx="2409524" cy="15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CBA3-96B5-45D8-99CB-1381E5E46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E5F37-EA2E-4944-92B1-3EF645314E0D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volume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966B3-11B7-4D21-95B8-BC8C14610E26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content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6A386-4F9F-B105-22FA-0F3114B5A64D}"/>
              </a:ext>
            </a:extLst>
          </p:cNvPr>
          <p:cNvSpPr/>
          <p:nvPr/>
        </p:nvSpPr>
        <p:spPr>
          <a:xfrm>
            <a:off x="5774531" y="3312826"/>
            <a:ext cx="2152650" cy="367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FF81B6-2A7B-5FFC-5572-0391AF0B37ED}"/>
              </a:ext>
            </a:extLst>
          </p:cNvPr>
          <p:cNvCxnSpPr/>
          <p:nvPr/>
        </p:nvCxnSpPr>
        <p:spPr>
          <a:xfrm>
            <a:off x="5774531" y="3095469"/>
            <a:ext cx="208781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volume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1620" t="-3974" r="-370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unit disk using polar coordinates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855406" y="3134032"/>
            <a:ext cx="1858297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4130916" y="5396604"/>
            <a:ext cx="2159271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4348" r="-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61619" y="556500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19" y="556500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221226" y="2462680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4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892354" y="1453020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volume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A272F-B861-44FA-9D92-BF82D53A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78" y="2122545"/>
            <a:ext cx="5856844" cy="439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E9B3AD-B3FA-4DAA-8818-7A9585ABBBC4}"/>
              </a:ext>
            </a:extLst>
          </p:cNvPr>
          <p:cNvGrpSpPr/>
          <p:nvPr/>
        </p:nvGrpSpPr>
        <p:grpSpPr>
          <a:xfrm>
            <a:off x="3514418" y="22625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9A803-958B-4BE1-B477-6B89AC15D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E9A84-019A-45F6-90C3-4C22B9DA5D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757252-0E77-429F-85D2-8540F257AF77}"/>
              </a:ext>
            </a:extLst>
          </p:cNvPr>
          <p:cNvGrpSpPr/>
          <p:nvPr/>
        </p:nvGrpSpPr>
        <p:grpSpPr>
          <a:xfrm>
            <a:off x="6774733" y="278779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56066E-0502-4203-ABD2-891BD8552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0B4D89-A5CE-4DEC-9FF2-CE977E4FF3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C7BE5A-68E9-4D22-A421-8304A502B248}"/>
              </a:ext>
            </a:extLst>
          </p:cNvPr>
          <p:cNvGrpSpPr/>
          <p:nvPr/>
        </p:nvGrpSpPr>
        <p:grpSpPr>
          <a:xfrm>
            <a:off x="3116604" y="311787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EE4059-A077-4A11-8A46-5EF33E9A5FE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4141E-AA20-442B-89B0-EC84E9E4F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D503C-0621-4BB8-B58B-63A9C7F7D35D}"/>
              </a:ext>
            </a:extLst>
          </p:cNvPr>
          <p:cNvGrpSpPr/>
          <p:nvPr/>
        </p:nvGrpSpPr>
        <p:grpSpPr>
          <a:xfrm>
            <a:off x="6143871" y="381714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182F-8958-4F6A-B4C3-1D2399386C0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D5460E-8953-4BD8-8C14-C8BE8EEC0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E9F94B-D331-4276-93E1-44C15FA2B638}"/>
              </a:ext>
            </a:extLst>
          </p:cNvPr>
          <p:cNvGrpSpPr/>
          <p:nvPr/>
        </p:nvGrpSpPr>
        <p:grpSpPr>
          <a:xfrm>
            <a:off x="4819432" y="4834589"/>
            <a:ext cx="937314" cy="369332"/>
            <a:chOff x="3647644" y="5356391"/>
            <a:chExt cx="93731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D1814-6315-4FDD-A348-FD94C0EB7233}"/>
                </a:ext>
              </a:extLst>
            </p:cNvPr>
            <p:cNvSpPr txBox="1"/>
            <p:nvPr/>
          </p:nvSpPr>
          <p:spPr>
            <a:xfrm>
              <a:off x="4201500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12C385-0634-4084-9C4B-4AC248893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54738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408D6-28A4-4675-A825-58E7E4F9173E}"/>
              </a:ext>
            </a:extLst>
          </p:cNvPr>
          <p:cNvGrpSpPr/>
          <p:nvPr/>
        </p:nvGrpSpPr>
        <p:grpSpPr>
          <a:xfrm>
            <a:off x="3276629" y="5357336"/>
            <a:ext cx="834654" cy="369332"/>
            <a:chOff x="2157212" y="5365536"/>
            <a:chExt cx="8346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0570A9-D3BA-4D31-AE1E-9FB2CD6995E0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5B58DA-7B7C-4758-B8BE-82EF4B794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/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𝑑𝑖𝑚𝑒𝑛𝑠𝑖𝑜𝑛𝑠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blipFill>
                <a:blip r:embed="rId4"/>
                <a:stretch>
                  <a:fillRect l="-666" b="-1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350B74E9-DB15-4F3F-9B6E-0257134AE551}"/>
              </a:ext>
            </a:extLst>
          </p:cNvPr>
          <p:cNvSpPr/>
          <p:nvPr/>
        </p:nvSpPr>
        <p:spPr>
          <a:xfrm>
            <a:off x="6992523" y="5718448"/>
            <a:ext cx="304957" cy="31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CEF87E5-BAFB-4601-B912-73CA9CC2C6F7}"/>
              </a:ext>
            </a:extLst>
          </p:cNvPr>
          <p:cNvCxnSpPr>
            <a:stCxn id="28" idx="3"/>
            <a:endCxn id="31" idx="3"/>
          </p:cNvCxnSpPr>
          <p:nvPr/>
        </p:nvCxnSpPr>
        <p:spPr>
          <a:xfrm flipH="1">
            <a:off x="7297480" y="3527388"/>
            <a:ext cx="1087981" cy="2350268"/>
          </a:xfrm>
          <a:prstGeom prst="bentConnector3">
            <a:avLst>
              <a:gd name="adj1" fmla="val -210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AE910-10DF-42B7-B4B5-1C7A635B4129}"/>
              </a:ext>
            </a:extLst>
          </p:cNvPr>
          <p:cNvGrpSpPr/>
          <p:nvPr/>
        </p:nvGrpSpPr>
        <p:grpSpPr>
          <a:xfrm>
            <a:off x="7396755" y="6219763"/>
            <a:ext cx="834654" cy="369332"/>
            <a:chOff x="2157212" y="5365536"/>
            <a:chExt cx="834654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384C8-4D7B-4D45-94CC-D853760BF02B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26234E0-EC91-4594-955B-E255040B5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95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9A720-1FD7-4E38-95F8-8E391361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2122545"/>
            <a:ext cx="7012161" cy="3784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/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9E4DCE5-9785-40E2-B36E-EF203C672035}"/>
              </a:ext>
            </a:extLst>
          </p:cNvPr>
          <p:cNvSpPr/>
          <p:nvPr/>
        </p:nvSpPr>
        <p:spPr>
          <a:xfrm>
            <a:off x="6431514" y="2511298"/>
            <a:ext cx="224101" cy="30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4B4ACA3-88A1-4128-8835-EF5A43A6E9E8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 flipV="1">
            <a:off x="6655615" y="2664254"/>
            <a:ext cx="1984967" cy="746299"/>
          </a:xfrm>
          <a:prstGeom prst="bentConnector3">
            <a:avLst>
              <a:gd name="adj1" fmla="val -115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715840-14C7-A1CF-E397-A1D703CA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02" y="6026862"/>
            <a:ext cx="3742857" cy="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30A7DA-86CF-EA03-AC55-65E47192537A}"/>
              </a:ext>
            </a:extLst>
          </p:cNvPr>
          <p:cNvSpPr/>
          <p:nvPr/>
        </p:nvSpPr>
        <p:spPr>
          <a:xfrm>
            <a:off x="4894289" y="2583256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F650C-903E-87F9-AA91-562C522FADB5}"/>
              </a:ext>
            </a:extLst>
          </p:cNvPr>
          <p:cNvSpPr/>
          <p:nvPr/>
        </p:nvSpPr>
        <p:spPr>
          <a:xfrm>
            <a:off x="2812803" y="2989743"/>
            <a:ext cx="899565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7F994-2BDA-2E89-2AC7-C288DD2B9198}"/>
              </a:ext>
            </a:extLst>
          </p:cNvPr>
          <p:cNvSpPr/>
          <p:nvPr/>
        </p:nvSpPr>
        <p:spPr>
          <a:xfrm>
            <a:off x="2992763" y="6327573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A9F4181-052B-7310-5761-529FE9BD6CB1}"/>
              </a:ext>
            </a:extLst>
          </p:cNvPr>
          <p:cNvCxnSpPr>
            <a:cxnSpLocks/>
            <a:stCxn id="14" idx="1"/>
            <a:endCxn id="7" idx="0"/>
          </p:cNvCxnSpPr>
          <p:nvPr/>
        </p:nvCxnSpPr>
        <p:spPr>
          <a:xfrm rot="10800000" flipH="1">
            <a:off x="2992763" y="2583256"/>
            <a:ext cx="2126378" cy="3834840"/>
          </a:xfrm>
          <a:prstGeom prst="bentConnector4">
            <a:avLst>
              <a:gd name="adj1" fmla="val -111208"/>
              <a:gd name="adj2" fmla="val 1176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CDBEE-BC94-797C-6577-8EC065425E04}"/>
              </a:ext>
            </a:extLst>
          </p:cNvPr>
          <p:cNvSpPr/>
          <p:nvPr/>
        </p:nvSpPr>
        <p:spPr>
          <a:xfrm>
            <a:off x="2992685" y="6064210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02556F-46AB-0354-477E-FB5831894F86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>
          <a:xfrm rot="10800000">
            <a:off x="2812803" y="3080267"/>
            <a:ext cx="179882" cy="3074467"/>
          </a:xfrm>
          <a:prstGeom prst="bentConnector3">
            <a:avLst>
              <a:gd name="adj1" fmla="val 110624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BE77D9-F1F2-56E6-25FF-50FC003B65B3}"/>
              </a:ext>
            </a:extLst>
          </p:cNvPr>
          <p:cNvGrpSpPr/>
          <p:nvPr/>
        </p:nvGrpSpPr>
        <p:grpSpPr>
          <a:xfrm>
            <a:off x="3097612" y="2078116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4D75DF1-CDC7-A22A-B8AA-8387C4E36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1C6D6-2580-E8A0-570A-EE4F4F928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1A9107-4060-2901-C6B8-BC83AA7705A6}"/>
              </a:ext>
            </a:extLst>
          </p:cNvPr>
          <p:cNvGrpSpPr/>
          <p:nvPr/>
        </p:nvGrpSpPr>
        <p:grpSpPr>
          <a:xfrm>
            <a:off x="4510063" y="2270388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D28C5D-A663-3B8E-529F-B613714F3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90B4F-D83E-AF80-DA45-3D8B7E0382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DA938-8239-45BD-7E89-43FACEC42F0D}"/>
              </a:ext>
            </a:extLst>
          </p:cNvPr>
          <p:cNvGrpSpPr/>
          <p:nvPr/>
        </p:nvGrpSpPr>
        <p:grpSpPr>
          <a:xfrm>
            <a:off x="4302035" y="2900157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94E93C-BB16-089E-7121-A4B08439F9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A2F2D86-48DC-CD8A-F2BA-D0437366A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63CED5-8787-B4D0-AD8F-D0C8CAAC3ECC}"/>
              </a:ext>
            </a:extLst>
          </p:cNvPr>
          <p:cNvGrpSpPr/>
          <p:nvPr/>
        </p:nvGrpSpPr>
        <p:grpSpPr>
          <a:xfrm>
            <a:off x="3492121" y="3106291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138954-A0F6-929A-64ED-09533EB7B9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72B5A2-7535-AC62-CC37-BFAD857B9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49B66C-E302-5246-F9E0-1A3B41755F09}"/>
              </a:ext>
            </a:extLst>
          </p:cNvPr>
          <p:cNvGrpSpPr/>
          <p:nvPr/>
        </p:nvGrpSpPr>
        <p:grpSpPr>
          <a:xfrm>
            <a:off x="3821063" y="331409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6C6807-B02A-AACA-5534-00E2BD3D44F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E7572C-01EC-C5E7-8AED-1C468A8F8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F181A2-4449-3D35-B605-8CAD1114B414}"/>
              </a:ext>
            </a:extLst>
          </p:cNvPr>
          <p:cNvGrpSpPr/>
          <p:nvPr/>
        </p:nvGrpSpPr>
        <p:grpSpPr>
          <a:xfrm>
            <a:off x="3821063" y="3506900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DCEADB-FB23-4067-6F58-37F3F4B021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38AEFA-31D7-7700-31A7-62970740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5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D3D9-F48C-4FE3-8256-D6AC3316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34" y="2391006"/>
            <a:ext cx="4781731" cy="304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E0506-430C-4609-91B5-27047F8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2" y="1821818"/>
            <a:ext cx="6859617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mc_high_dimensions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0C25CAC-F3C1-487A-BE67-16B4142BBCEF}"/>
              </a:ext>
            </a:extLst>
          </p:cNvPr>
          <p:cNvSpPr/>
          <p:nvPr/>
        </p:nvSpPr>
        <p:spPr>
          <a:xfrm>
            <a:off x="4191454" y="5419159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volume </a:t>
            </a:r>
            <a:r>
              <a:rPr lang="en-US" b="1" i="1">
                <a:solidFill>
                  <a:srgbClr val="FF0000"/>
                </a:solidFill>
              </a:rPr>
              <a:t>decreases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B1F85-36E1-4F4C-AC9D-5988E369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534E141-49A1-4405-A21C-3B0B88F147F9}"/>
              </a:ext>
            </a:extLst>
          </p:cNvPr>
          <p:cNvSpPr/>
          <p:nvPr/>
        </p:nvSpPr>
        <p:spPr>
          <a:xfrm>
            <a:off x="1650913" y="2810547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volume!</a:t>
            </a:r>
          </a:p>
        </p:txBody>
      </p:sp>
    </p:spTree>
    <p:extLst>
      <p:ext uri="{BB962C8B-B14F-4D97-AF65-F5344CB8AC3E}">
        <p14:creationId xmlns:p14="http://schemas.microsoft.com/office/powerpoint/2010/main" val="23660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=1.335262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B880FD-A7B6-491C-8375-7BD8FAADFC09}"/>
              </a:ext>
            </a:extLst>
          </p:cNvPr>
          <p:cNvSpPr/>
          <p:nvPr/>
        </p:nvSpPr>
        <p:spPr>
          <a:xfrm>
            <a:off x="3063876" y="1769455"/>
            <a:ext cx="1001688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17C981-E212-5EBA-9E80-A9C9EE23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7" y="547161"/>
            <a:ext cx="4838918" cy="492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D5EA4-DEDC-9B46-E435-E4DB1AF5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70" y="1724522"/>
            <a:ext cx="2936716" cy="384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177" y="353398"/>
            <a:ext cx="335030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mc_std_normal.ipynb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04236" y="2761506"/>
            <a:ext cx="242023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894664" y="4816346"/>
            <a:ext cx="1661586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3"/>
            <a:endCxn id="39" idx="0"/>
          </p:cNvCxnSpPr>
          <p:nvPr/>
        </p:nvCxnSpPr>
        <p:spPr>
          <a:xfrm flipH="1">
            <a:off x="6725457" y="2884648"/>
            <a:ext cx="1699015" cy="1931698"/>
          </a:xfrm>
          <a:prstGeom prst="bentConnector4">
            <a:avLst>
              <a:gd name="adj1" fmla="val -13455"/>
              <a:gd name="adj2" fmla="val 531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998670" y="480832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A86A79-B2B5-94AB-C3BF-929D5FD6094F}"/>
              </a:ext>
            </a:extLst>
          </p:cNvPr>
          <p:cNvGrpSpPr/>
          <p:nvPr/>
        </p:nvGrpSpPr>
        <p:grpSpPr>
          <a:xfrm>
            <a:off x="2116441" y="64991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24788BA-AE44-7A2B-B36F-53AC3CF85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608078-2EA7-1774-EFAB-A7B5AE8F672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BA8BB-6C3D-0E58-EEAF-0DBDA198D27E}"/>
              </a:ext>
            </a:extLst>
          </p:cNvPr>
          <p:cNvGrpSpPr/>
          <p:nvPr/>
        </p:nvGrpSpPr>
        <p:grpSpPr>
          <a:xfrm>
            <a:off x="1697420" y="112518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DC9978-1A27-9F4D-CD16-858B5CDF52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B405BD-2B3D-551B-D71F-618683680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3B9FEE-EC93-1CF2-A800-D7A7643BCAB2}"/>
              </a:ext>
            </a:extLst>
          </p:cNvPr>
          <p:cNvGrpSpPr/>
          <p:nvPr/>
        </p:nvGrpSpPr>
        <p:grpSpPr>
          <a:xfrm>
            <a:off x="4538212" y="1464348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FA24B9-EDB2-EF31-74CC-C5C25542ABB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280A63-3AAC-616A-6D33-73DC61E24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2A380-B024-79EB-31C8-0B074A7DD9F2}"/>
              </a:ext>
            </a:extLst>
          </p:cNvPr>
          <p:cNvGrpSpPr/>
          <p:nvPr/>
        </p:nvGrpSpPr>
        <p:grpSpPr>
          <a:xfrm>
            <a:off x="4117590" y="1623743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098308-C2FE-FC71-F5FD-6C24CE8A6F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5CAF07-D99D-5E6F-9F9B-34033F48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4A542-8049-30FB-1DE2-1ADB61E84F24}"/>
              </a:ext>
            </a:extLst>
          </p:cNvPr>
          <p:cNvGrpSpPr/>
          <p:nvPr/>
        </p:nvGrpSpPr>
        <p:grpSpPr>
          <a:xfrm>
            <a:off x="2044007" y="260322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7BAE63-A2C1-AF29-933F-A52013BBEB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425E444-BE25-9624-A0A6-ECDBFF412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D321F3-F954-1A28-8F90-D92079D39A3A}"/>
              </a:ext>
            </a:extLst>
          </p:cNvPr>
          <p:cNvGrpSpPr/>
          <p:nvPr/>
        </p:nvGrpSpPr>
        <p:grpSpPr>
          <a:xfrm>
            <a:off x="3120639" y="396150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A8AB8A-9932-052D-C0A8-F3B652B0F7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87AE75-5404-3F95-DF28-1E07C8AD5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D82D52-15C0-F64D-B971-CC38FB521C0C}"/>
              </a:ext>
            </a:extLst>
          </p:cNvPr>
          <p:cNvGrpSpPr/>
          <p:nvPr/>
        </p:nvGrpSpPr>
        <p:grpSpPr>
          <a:xfrm>
            <a:off x="4117590" y="4530293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9D8BC1-B21E-E46A-8F06-65D9BD77C8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60635-7DD8-66ED-5EC8-7C385CA5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FA4F15-1371-6B48-296B-81B07765EE6D}"/>
              </a:ext>
            </a:extLst>
          </p:cNvPr>
          <p:cNvGrpSpPr/>
          <p:nvPr/>
        </p:nvGrpSpPr>
        <p:grpSpPr>
          <a:xfrm>
            <a:off x="1482712" y="193654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1EA70F-2113-06E6-3C8D-EF72885645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318F6E-37F4-FFDB-D088-5AC7A771E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0DB6D3-EA2A-B2D7-A6CF-0F64CF1852C6}"/>
              </a:ext>
            </a:extLst>
          </p:cNvPr>
          <p:cNvGrpSpPr/>
          <p:nvPr/>
        </p:nvGrpSpPr>
        <p:grpSpPr>
          <a:xfrm>
            <a:off x="3340768" y="5165414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E36547-6528-50A6-6309-7359D3336C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2B1CE-A21C-B16B-D72F-E66033EE9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/>
              <p:nvPr/>
            </p:nvSpPr>
            <p:spPr>
              <a:xfrm>
                <a:off x="2660292" y="1982625"/>
                <a:ext cx="2234843" cy="616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92" y="1982625"/>
                <a:ext cx="2234843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0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8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2EB0-ADB4-A815-AB07-84B2EBEF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3" y="1231282"/>
            <a:ext cx="8646433" cy="4716236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F18D-CF01-4C4E-B256-45F86094E070}"/>
              </a:ext>
            </a:extLst>
          </p:cNvPr>
          <p:cNvSpPr txBox="1"/>
          <p:nvPr/>
        </p:nvSpPr>
        <p:spPr>
          <a:xfrm>
            <a:off x="7293263" y="2847973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90364-7EA5-81AA-91FF-66747FB54660}"/>
              </a:ext>
            </a:extLst>
          </p:cNvPr>
          <p:cNvSpPr txBox="1"/>
          <p:nvPr/>
        </p:nvSpPr>
        <p:spPr>
          <a:xfrm>
            <a:off x="2199322" y="5710219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0014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mc_exp_dist.ipynb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r>
              <a:rPr lang="en-US" sz="2400" dirty="0"/>
              <a:t>On the same graph, use matplotlib to graph the PDF of this distribution</a:t>
            </a:r>
          </a:p>
          <a:p>
            <a:r>
              <a:rPr lang="en-US" sz="2400" dirty="0"/>
              <a:t>Calculate and display the percent relative error of your estimate for this probability versus the exact probability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could pick a random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radius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/>
                  <a:t> and pick a random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radian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/>
                  <a:t> and then convert those polar coordinates to Cartesian coordinates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Using this approach, we would not have to waste time picking random dots that fall outside of the circle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must still ensure the random sample points are distributed uniformly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0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surface_sampling_circle.ipynb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throughout the inside of the circle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37F3-6C85-4A92-A43F-75246DA8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63217"/>
            <a:ext cx="8515350" cy="43413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14871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run into a similar issue when trying to use random spherical coordinates to uniformly sample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surface</a:t>
                </a:r>
                <a:r>
                  <a:rPr lang="en-US" sz="2400" dirty="0"/>
                  <a:t> of a 3D unit </a:t>
                </a:r>
                <a:r>
                  <a:rPr lang="en-US" sz="2400" u="sng" dirty="0"/>
                  <a:t>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full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what is it about the geometry of the sample space,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 seen from the basis (perspective) of spherical coordinates</a:t>
                </a:r>
                <a:r>
                  <a:rPr lang="en-US" sz="2400" dirty="0"/>
                  <a:t>, that causes the sampling "density" to deviate from a uniform distribution?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 err="1"/>
              <a:t>surface_sampling_sphere.ipynb</a:t>
            </a:r>
            <a:r>
              <a:rPr lang="en-US" sz="2400" b="1" dirty="0"/>
              <a:t> </a:t>
            </a:r>
            <a:r>
              <a:rPr lang="en-US" sz="2400" dirty="0"/>
              <a:t>to correct the problem where the distribution of random points fails to maintain uniform density across the surface of the sphere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6826</TotalTime>
  <Words>2451</Words>
  <Application>Microsoft Office PowerPoint</Application>
  <PresentationFormat>On-screen Show (4:3)</PresentationFormat>
  <Paragraphs>485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20 – Goals</vt:lpstr>
      <vt:lpstr>Session 20 – Goals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mc_circle_prng.ipynb</vt:lpstr>
      <vt:lpstr>View mc_circle_prng.ipynb</vt:lpstr>
      <vt:lpstr>Run mc_circle_prng.ipynb</vt:lpstr>
      <vt:lpstr>Monte Carlo Questions</vt:lpstr>
      <vt:lpstr>Accuracy vs. Precision</vt:lpstr>
      <vt:lpstr>Comparing “Random” Number Generators</vt:lpstr>
      <vt:lpstr>The Halton Sequence</vt:lpstr>
      <vt:lpstr>Open mc_circle_qrng.ipynb</vt:lpstr>
      <vt:lpstr>Run mc_circle_qrng.ipynb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mc_sphere_qrng.ipynb</vt:lpstr>
      <vt:lpstr>Run mc_sphere_qrng.ipynb</vt:lpstr>
      <vt:lpstr>Open mc_hypersphere.ipynb</vt:lpstr>
      <vt:lpstr>Run mc_hypersphere.ipynb</vt:lpstr>
      <vt:lpstr>A Recurrence Relation</vt:lpstr>
      <vt:lpstr>A Recurrence Relation</vt:lpstr>
      <vt:lpstr>Volume via the Gamma Function</vt:lpstr>
      <vt:lpstr>Volume via the Gamma Function</vt:lpstr>
      <vt:lpstr>Open mc_high_dimensions.ipynb</vt:lpstr>
      <vt:lpstr>View mc_high_dimensions.ipynb</vt:lpstr>
      <vt:lpstr>Run mc_high_dimensions.ipynb</vt:lpstr>
      <vt:lpstr>Run mc_high_dimensions</vt:lpstr>
      <vt:lpstr>Challenges of Numerical Analysis</vt:lpstr>
      <vt:lpstr>Euler's Gamma Function</vt:lpstr>
      <vt:lpstr>More Monte Carlo Integration</vt:lpstr>
      <vt:lpstr>PowerPoint Presentation</vt:lpstr>
      <vt:lpstr>PowerPoint Presentation</vt:lpstr>
      <vt:lpstr>Open mc_std_normal.ipynb</vt:lpstr>
      <vt:lpstr>PowerPoint Presentation</vt:lpstr>
      <vt:lpstr>PowerPoint Presentation</vt:lpstr>
      <vt:lpstr>Session 20 – Know You Know…</vt:lpstr>
      <vt:lpstr>Task 20-01</vt:lpstr>
      <vt:lpstr>Task 20-02</vt:lpstr>
      <vt:lpstr>Task 20-02</vt:lpstr>
      <vt:lpstr>Task 20-02</vt:lpstr>
      <vt:lpstr>Task 20-03</vt:lpstr>
      <vt:lpstr>Task 20-03</vt:lpstr>
      <vt:lpstr>Task 20-03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843</cp:revision>
  <cp:lastPrinted>2015-06-01T00:45:11Z</cp:lastPrinted>
  <dcterms:created xsi:type="dcterms:W3CDTF">2014-09-21T17:58:26Z</dcterms:created>
  <dcterms:modified xsi:type="dcterms:W3CDTF">2022-06-25T06:15:38Z</dcterms:modified>
</cp:coreProperties>
</file>